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7" r:id="rId4"/>
    <p:sldId id="266" r:id="rId5"/>
    <p:sldId id="265" r:id="rId6"/>
    <p:sldId id="270" r:id="rId7"/>
    <p:sldId id="271" r:id="rId8"/>
    <p:sldId id="272" r:id="rId9"/>
    <p:sldId id="273" r:id="rId10"/>
    <p:sldId id="274" r:id="rId11"/>
    <p:sldId id="275"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CEDCA-D41F-2D96-7BAF-55EDC32EBA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53206A-D4A7-76DC-009C-EB4BED47A7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AE02BD-E4B5-F19C-E20C-1F6E2C5D4456}"/>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5" name="Footer Placeholder 4">
            <a:extLst>
              <a:ext uri="{FF2B5EF4-FFF2-40B4-BE49-F238E27FC236}">
                <a16:creationId xmlns:a16="http://schemas.microsoft.com/office/drawing/2014/main" id="{ABEAD540-5BF0-3B4F-430B-DCF324F5B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018F0-7D89-1812-D4F2-C0C15B91C45D}"/>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354768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EE0B-CA24-F738-FADE-AB9E913201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2263AD-E92C-FE40-CF8E-EC2C142E3C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6A132-358A-81FC-9924-8B19E1E9FFBB}"/>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5" name="Footer Placeholder 4">
            <a:extLst>
              <a:ext uri="{FF2B5EF4-FFF2-40B4-BE49-F238E27FC236}">
                <a16:creationId xmlns:a16="http://schemas.microsoft.com/office/drawing/2014/main" id="{F222DF5B-0E3F-CF9F-B140-6D2982D9A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45231F-3B00-5FE8-B732-690F42D2833D}"/>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4003500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F03DD-5ADF-CF11-2A24-F2ED4929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36FA3D-1DED-8F3F-4B24-498CD53A74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B2A9F-88A9-7A6A-DC1C-F0D898D9B6B0}"/>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5" name="Footer Placeholder 4">
            <a:extLst>
              <a:ext uri="{FF2B5EF4-FFF2-40B4-BE49-F238E27FC236}">
                <a16:creationId xmlns:a16="http://schemas.microsoft.com/office/drawing/2014/main" id="{1932D31E-FAC4-FCE6-78F7-590F7FAB7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51AAF-3A58-4A04-1E39-3D29B0DBDF50}"/>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271686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EFAD-BCE4-7F13-1DA4-D68073E7F5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32824-022C-6B68-7AB7-514C151D6C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E6DA85-F788-79F0-3123-E8587B554819}"/>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5" name="Footer Placeholder 4">
            <a:extLst>
              <a:ext uri="{FF2B5EF4-FFF2-40B4-BE49-F238E27FC236}">
                <a16:creationId xmlns:a16="http://schemas.microsoft.com/office/drawing/2014/main" id="{A81ED296-A447-D5BA-BDF2-7C3C798F5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19570-FB6B-17CC-9541-03F59FDE16EE}"/>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345633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9371-A828-9ABE-F234-EDE1B82F6B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DBD3C1-5BAA-524F-2683-7D2C09F655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83D6C-B1B5-8631-0A8F-CCA02A14C3D8}"/>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5" name="Footer Placeholder 4">
            <a:extLst>
              <a:ext uri="{FF2B5EF4-FFF2-40B4-BE49-F238E27FC236}">
                <a16:creationId xmlns:a16="http://schemas.microsoft.com/office/drawing/2014/main" id="{F34CFE85-B48B-4C05-B9DB-A9A86A9E31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0DBA7-B2C6-B411-3D1D-23FE48AFFCEF}"/>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118149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548B-7583-6910-EFAC-946FA2332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B36B6E-EC9A-C3C0-3ECF-ADA940934C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FDEF59-A6F8-12A0-742D-5972FDCA67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D6A0F9-1C54-436C-44D2-984A46603130}"/>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6" name="Footer Placeholder 5">
            <a:extLst>
              <a:ext uri="{FF2B5EF4-FFF2-40B4-BE49-F238E27FC236}">
                <a16:creationId xmlns:a16="http://schemas.microsoft.com/office/drawing/2014/main" id="{0B191416-8C98-6C4D-7D1F-22B28C1BE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71FAF-85A0-F0D7-2431-95CC25150EF2}"/>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325163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F9E8-9145-1FD0-7F67-EEC33035A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32F004-B8F8-BBE7-0146-B58E788147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1D4C78-7CB1-4207-B953-96DE0334B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57530B-5619-1B95-7EBE-B643A97204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84F6D7-B96E-51B3-79A8-A08C797BC5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55603D-19D3-296B-7561-864D4EB1EE5E}"/>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8" name="Footer Placeholder 7">
            <a:extLst>
              <a:ext uri="{FF2B5EF4-FFF2-40B4-BE49-F238E27FC236}">
                <a16:creationId xmlns:a16="http://schemas.microsoft.com/office/drawing/2014/main" id="{4390D6FE-E98B-294B-20D9-8BCDBE8AB4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FCE991-6B5F-7D29-E1BC-370A692E8955}"/>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4044710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31EFC-F31A-26E9-A021-54C8CD82E3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37AB50-813B-88C2-B2C4-EC6E165F7F26}"/>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4" name="Footer Placeholder 3">
            <a:extLst>
              <a:ext uri="{FF2B5EF4-FFF2-40B4-BE49-F238E27FC236}">
                <a16:creationId xmlns:a16="http://schemas.microsoft.com/office/drawing/2014/main" id="{F1DC57C3-F0CC-9FD0-0250-E666E47DD3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B297CE-79A7-8926-19C4-30929A5FD2DE}"/>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2515423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0414F-B5DB-F2C3-75A4-2DCD082DD9F5}"/>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3" name="Footer Placeholder 2">
            <a:extLst>
              <a:ext uri="{FF2B5EF4-FFF2-40B4-BE49-F238E27FC236}">
                <a16:creationId xmlns:a16="http://schemas.microsoft.com/office/drawing/2014/main" id="{43BCCB41-2798-2CF2-53CE-58EE150A94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7BB863-4A44-1C00-1EA4-0B8DA2E2F225}"/>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359043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E00A-5A50-1D6C-94C0-E89207A850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D49C17-C7C4-5A38-B4EE-B31AE920F0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1DC2A3-90E5-8AB7-6765-73422F549B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BA0AF-73EA-07AF-7D62-9FCB495684FE}"/>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6" name="Footer Placeholder 5">
            <a:extLst>
              <a:ext uri="{FF2B5EF4-FFF2-40B4-BE49-F238E27FC236}">
                <a16:creationId xmlns:a16="http://schemas.microsoft.com/office/drawing/2014/main" id="{FA3C9146-2402-1A54-CA24-D3B4F78196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9045F-6BEF-1F37-032D-946BC40AD15F}"/>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2366056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D18A-711F-9E0B-0542-9B0DD6DB28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F62EAF-4174-B131-237D-B9DA570D7E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E5AF6B-7F86-B83B-5E84-324AD87EC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C1316-EC2E-F853-FB3E-5B72E3C231AD}"/>
              </a:ext>
            </a:extLst>
          </p:cNvPr>
          <p:cNvSpPr>
            <a:spLocks noGrp="1"/>
          </p:cNvSpPr>
          <p:nvPr>
            <p:ph type="dt" sz="half" idx="10"/>
          </p:nvPr>
        </p:nvSpPr>
        <p:spPr/>
        <p:txBody>
          <a:bodyPr/>
          <a:lstStyle/>
          <a:p>
            <a:fld id="{321F3B8C-3B31-4982-916D-702CE77F1176}" type="datetimeFigureOut">
              <a:rPr lang="en-US" smtClean="0"/>
              <a:t>6/11/2024</a:t>
            </a:fld>
            <a:endParaRPr lang="en-US"/>
          </a:p>
        </p:txBody>
      </p:sp>
      <p:sp>
        <p:nvSpPr>
          <p:cNvPr id="6" name="Footer Placeholder 5">
            <a:extLst>
              <a:ext uri="{FF2B5EF4-FFF2-40B4-BE49-F238E27FC236}">
                <a16:creationId xmlns:a16="http://schemas.microsoft.com/office/drawing/2014/main" id="{19C9FA0B-48D9-A8EF-2211-2C3E401DE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332D2F-74CF-D2B0-8296-0E6FFE29E8F2}"/>
              </a:ext>
            </a:extLst>
          </p:cNvPr>
          <p:cNvSpPr>
            <a:spLocks noGrp="1"/>
          </p:cNvSpPr>
          <p:nvPr>
            <p:ph type="sldNum" sz="quarter" idx="12"/>
          </p:nvPr>
        </p:nvSpPr>
        <p:spPr/>
        <p:txBody>
          <a:bodyPr/>
          <a:lstStyle/>
          <a:p>
            <a:fld id="{2808242B-601B-4E03-9F01-71B9C87688EC}" type="slidenum">
              <a:rPr lang="en-US" smtClean="0"/>
              <a:t>‹#›</a:t>
            </a:fld>
            <a:endParaRPr lang="en-US"/>
          </a:p>
        </p:txBody>
      </p:sp>
    </p:spTree>
    <p:extLst>
      <p:ext uri="{BB962C8B-B14F-4D97-AF65-F5344CB8AC3E}">
        <p14:creationId xmlns:p14="http://schemas.microsoft.com/office/powerpoint/2010/main" val="593953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5B5AF-5F1E-24E4-B9F2-00ACDEF33C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62AC49-A0E1-F370-656C-D4D24505C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6F85D-F6AD-EFE5-5868-6A3413DF1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1F3B8C-3B31-4982-916D-702CE77F1176}" type="datetimeFigureOut">
              <a:rPr lang="en-US" smtClean="0"/>
              <a:t>6/11/2024</a:t>
            </a:fld>
            <a:endParaRPr lang="en-US"/>
          </a:p>
        </p:txBody>
      </p:sp>
      <p:sp>
        <p:nvSpPr>
          <p:cNvPr id="5" name="Footer Placeholder 4">
            <a:extLst>
              <a:ext uri="{FF2B5EF4-FFF2-40B4-BE49-F238E27FC236}">
                <a16:creationId xmlns:a16="http://schemas.microsoft.com/office/drawing/2014/main" id="{A6B43098-F29B-A041-FB5A-1E0BE80EE6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D0F668-839A-DCE9-7A31-9D893837E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08242B-601B-4E03-9F01-71B9C87688EC}" type="slidenum">
              <a:rPr lang="en-US" smtClean="0"/>
              <a:t>‹#›</a:t>
            </a:fld>
            <a:endParaRPr lang="en-US"/>
          </a:p>
        </p:txBody>
      </p:sp>
    </p:spTree>
    <p:extLst>
      <p:ext uri="{BB962C8B-B14F-4D97-AF65-F5344CB8AC3E}">
        <p14:creationId xmlns:p14="http://schemas.microsoft.com/office/powerpoint/2010/main" val="1941473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014DC-4187-D244-7AB8-BBFB2C214F86}"/>
            </a:ext>
          </a:extLst>
        </p:cNvPr>
        <p:cNvGrpSpPr/>
        <p:nvPr/>
      </p:nvGrpSpPr>
      <p:grpSpPr>
        <a:xfrm>
          <a:off x="0" y="0"/>
          <a:ext cx="0" cy="0"/>
          <a:chOff x="0" y="0"/>
          <a:chExt cx="0" cy="0"/>
        </a:xfrm>
      </p:grpSpPr>
      <p:pic>
        <p:nvPicPr>
          <p:cNvPr id="5" name="Picture 4" descr="A city street with a sign and buildings&#10;&#10;Description automatically generated">
            <a:extLst>
              <a:ext uri="{FF2B5EF4-FFF2-40B4-BE49-F238E27FC236}">
                <a16:creationId xmlns:a16="http://schemas.microsoft.com/office/drawing/2014/main" id="{61568E37-22C3-2386-4541-7975EAE8D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9" name="Picture 8" descr="A city street with a sign and buildings&#10;&#10;Description automatically generated">
            <a:extLst>
              <a:ext uri="{FF2B5EF4-FFF2-40B4-BE49-F238E27FC236}">
                <a16:creationId xmlns:a16="http://schemas.microsoft.com/office/drawing/2014/main" id="{64FE52F0-010F-1A3C-17CF-B164DA7719C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l="-41328" r="99757"/>
          <a:stretch/>
        </p:blipFill>
        <p:spPr>
          <a:xfrm>
            <a:off x="-5133663" y="0"/>
            <a:ext cx="5066464" cy="6858000"/>
          </a:xfrm>
          <a:prstGeom prst="rect">
            <a:avLst/>
          </a:prstGeom>
        </p:spPr>
      </p:pic>
      <p:grpSp>
        <p:nvGrpSpPr>
          <p:cNvPr id="15" name="Group 14">
            <a:extLst>
              <a:ext uri="{FF2B5EF4-FFF2-40B4-BE49-F238E27FC236}">
                <a16:creationId xmlns:a16="http://schemas.microsoft.com/office/drawing/2014/main" id="{DA4076D2-1743-2ED2-4622-B2D44136C085}"/>
              </a:ext>
            </a:extLst>
          </p:cNvPr>
          <p:cNvGrpSpPr/>
          <p:nvPr/>
        </p:nvGrpSpPr>
        <p:grpSpPr>
          <a:xfrm>
            <a:off x="-3235271" y="1951672"/>
            <a:ext cx="3777672" cy="2954655"/>
            <a:chOff x="471055" y="1127051"/>
            <a:chExt cx="3777672" cy="2954655"/>
          </a:xfrm>
        </p:grpSpPr>
        <p:sp>
          <p:nvSpPr>
            <p:cNvPr id="12" name="TextBox 11">
              <a:extLst>
                <a:ext uri="{FF2B5EF4-FFF2-40B4-BE49-F238E27FC236}">
                  <a16:creationId xmlns:a16="http://schemas.microsoft.com/office/drawing/2014/main" id="{62824029-D45D-4A6B-F6AD-7343CFA420E5}"/>
                </a:ext>
              </a:extLst>
            </p:cNvPr>
            <p:cNvSpPr txBox="1"/>
            <p:nvPr/>
          </p:nvSpPr>
          <p:spPr>
            <a:xfrm>
              <a:off x="471055" y="1127051"/>
              <a:ext cx="3777672" cy="707886"/>
            </a:xfrm>
            <a:prstGeom prst="rect">
              <a:avLst/>
            </a:prstGeom>
            <a:noFill/>
          </p:spPr>
          <p:txBody>
            <a:bodyPr wrap="square" rtlCol="0">
              <a:spAutoFit/>
            </a:bodyPr>
            <a:lstStyle/>
            <a:p>
              <a:r>
                <a:rPr lang="en-US" sz="2000" dirty="0">
                  <a:solidFill>
                    <a:schemeClr val="bg1"/>
                  </a:solidFill>
                  <a:latin typeface="Aptos Light" panose="020B0004020202020204" pitchFamily="34" charset="0"/>
                </a:rPr>
                <a:t>Cyclistic bike-share analysis </a:t>
              </a:r>
            </a:p>
            <a:p>
              <a:r>
                <a:rPr lang="en-US" sz="2000" dirty="0">
                  <a:solidFill>
                    <a:schemeClr val="bg1"/>
                  </a:solidFill>
                  <a:latin typeface="Aptos Light" panose="020B0004020202020204" pitchFamily="34" charset="0"/>
                </a:rPr>
                <a:t>Year 2023</a:t>
              </a:r>
            </a:p>
          </p:txBody>
        </p:sp>
        <p:sp>
          <p:nvSpPr>
            <p:cNvPr id="13" name="TextBox 12">
              <a:extLst>
                <a:ext uri="{FF2B5EF4-FFF2-40B4-BE49-F238E27FC236}">
                  <a16:creationId xmlns:a16="http://schemas.microsoft.com/office/drawing/2014/main" id="{CD7F2059-6969-16AF-7572-120EEFC944BE}"/>
                </a:ext>
              </a:extLst>
            </p:cNvPr>
            <p:cNvSpPr txBox="1"/>
            <p:nvPr/>
          </p:nvSpPr>
          <p:spPr>
            <a:xfrm>
              <a:off x="471055" y="1773382"/>
              <a:ext cx="3168072" cy="2308324"/>
            </a:xfrm>
            <a:prstGeom prst="rect">
              <a:avLst/>
            </a:prstGeom>
            <a:noFill/>
          </p:spPr>
          <p:txBody>
            <a:bodyPr wrap="square" rtlCol="0">
              <a:spAutoFit/>
            </a:bodyPr>
            <a:lstStyle/>
            <a:p>
              <a:r>
                <a:rPr lang="en-US" dirty="0">
                  <a:solidFill>
                    <a:schemeClr val="bg1"/>
                  </a:solidFill>
                  <a:latin typeface="Aptos Light" panose="020B0004020202020204" pitchFamily="34" charset="0"/>
                </a:rPr>
                <a:t>An understanding of  consumer habits following the closure of the previous year. What habits do members/casual riders exhibit and how do we market towards an improved consumer experience.</a:t>
              </a:r>
            </a:p>
          </p:txBody>
        </p:sp>
      </p:grpSp>
    </p:spTree>
    <p:extLst>
      <p:ext uri="{BB962C8B-B14F-4D97-AF65-F5344CB8AC3E}">
        <p14:creationId xmlns:p14="http://schemas.microsoft.com/office/powerpoint/2010/main" val="315106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3" name="Picture 2" descr="A graph with blue and orange squares&#10;&#10;Description automatically generated">
            <a:extLst>
              <a:ext uri="{FF2B5EF4-FFF2-40B4-BE49-F238E27FC236}">
                <a16:creationId xmlns:a16="http://schemas.microsoft.com/office/drawing/2014/main" id="{1C8A0699-9482-9654-BD9E-B6EC021EA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7" y="0"/>
            <a:ext cx="12155545" cy="6858000"/>
          </a:xfrm>
          <a:prstGeom prst="rect">
            <a:avLst/>
          </a:prstGeom>
        </p:spPr>
      </p:pic>
      <p:sp>
        <p:nvSpPr>
          <p:cNvPr id="2" name="TextBox 1">
            <a:extLst>
              <a:ext uri="{FF2B5EF4-FFF2-40B4-BE49-F238E27FC236}">
                <a16:creationId xmlns:a16="http://schemas.microsoft.com/office/drawing/2014/main" id="{6391ADB9-CB1A-A527-2C3E-364ADA8AC2CA}"/>
              </a:ext>
            </a:extLst>
          </p:cNvPr>
          <p:cNvSpPr txBox="1"/>
          <p:nvPr/>
        </p:nvSpPr>
        <p:spPr>
          <a:xfrm>
            <a:off x="162370" y="289679"/>
            <a:ext cx="5042019" cy="5909310"/>
          </a:xfrm>
          <a:prstGeom prst="rect">
            <a:avLst/>
          </a:prstGeom>
          <a:noFill/>
        </p:spPr>
        <p:txBody>
          <a:bodyPr wrap="square" rtlCol="0">
            <a:spAutoFit/>
          </a:bodyPr>
          <a:lstStyle/>
          <a:p>
            <a:r>
              <a:rPr lang="en-US" dirty="0"/>
              <a:t>Year-to-year analysis</a:t>
            </a:r>
          </a:p>
          <a:p>
            <a:endParaRPr lang="en-US" dirty="0"/>
          </a:p>
          <a:p>
            <a:pPr marL="285750" indent="-285750">
              <a:buFont typeface="Arial" panose="020B0604020202020204" pitchFamily="34" charset="0"/>
              <a:buChar char="•"/>
            </a:pPr>
            <a:r>
              <a:rPr lang="en-US" dirty="0"/>
              <a:t>We experienced a 15% increase across all metrics.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Reported User satisfaction has increase by 7%.</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472497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3" name="Picture 2" descr="A screenshot of a graph&#10;&#10;Description automatically generated">
            <a:extLst>
              <a:ext uri="{FF2B5EF4-FFF2-40B4-BE49-F238E27FC236}">
                <a16:creationId xmlns:a16="http://schemas.microsoft.com/office/drawing/2014/main" id="{4733AC5A-D4F9-31D1-10EF-799C7F906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4B00885-0A6B-DC9C-4952-D8F0E420DE04}"/>
              </a:ext>
            </a:extLst>
          </p:cNvPr>
          <p:cNvSpPr txBox="1"/>
          <p:nvPr/>
        </p:nvSpPr>
        <p:spPr>
          <a:xfrm>
            <a:off x="162370" y="289679"/>
            <a:ext cx="5042019" cy="6186309"/>
          </a:xfrm>
          <a:prstGeom prst="rect">
            <a:avLst/>
          </a:prstGeom>
          <a:noFill/>
        </p:spPr>
        <p:txBody>
          <a:bodyPr wrap="square" rtlCol="0">
            <a:spAutoFit/>
          </a:bodyPr>
          <a:lstStyle/>
          <a:p>
            <a:r>
              <a:rPr lang="en-US" dirty="0"/>
              <a:t>Year-to-year analysis comparing members and casual riders.</a:t>
            </a:r>
          </a:p>
          <a:p>
            <a:endParaRPr lang="en-US" dirty="0"/>
          </a:p>
          <a:p>
            <a:pPr marL="285750" indent="-285750">
              <a:buFont typeface="Arial" panose="020B0604020202020204" pitchFamily="34" charset="0"/>
              <a:buChar char="•"/>
            </a:pPr>
            <a:r>
              <a:rPr lang="en-US" dirty="0"/>
              <a:t>We observed an approximate 10% increase in both categories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marketing strategy for bus stations yields an ROI of 35%.</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940326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spTree>
    <p:extLst>
      <p:ext uri="{BB962C8B-B14F-4D97-AF65-F5344CB8AC3E}">
        <p14:creationId xmlns:p14="http://schemas.microsoft.com/office/powerpoint/2010/main" val="21021635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93CFB-2AB0-3646-34C4-87170346D807}"/>
            </a:ext>
          </a:extLst>
        </p:cNvPr>
        <p:cNvGrpSpPr/>
        <p:nvPr/>
      </p:nvGrpSpPr>
      <p:grpSpPr>
        <a:xfrm>
          <a:off x="0" y="0"/>
          <a:ext cx="0" cy="0"/>
          <a:chOff x="0" y="0"/>
          <a:chExt cx="0" cy="0"/>
        </a:xfrm>
      </p:grpSpPr>
      <p:pic>
        <p:nvPicPr>
          <p:cNvPr id="5" name="Picture 4" descr="A city street with a sign and buildings&#10;&#10;Description automatically generated">
            <a:extLst>
              <a:ext uri="{FF2B5EF4-FFF2-40B4-BE49-F238E27FC236}">
                <a16:creationId xmlns:a16="http://schemas.microsoft.com/office/drawing/2014/main" id="{45B1832B-A5BA-B50D-8665-8736A35A2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9" name="Picture 8" descr="A city street with a sign and buildings&#10;&#10;Description automatically generated">
            <a:extLst>
              <a:ext uri="{FF2B5EF4-FFF2-40B4-BE49-F238E27FC236}">
                <a16:creationId xmlns:a16="http://schemas.microsoft.com/office/drawing/2014/main" id="{790E82A3-6CA9-4B98-122B-0A0785AD0D64}"/>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0"/>
                    </a14:imgEffect>
                    <a14:imgEffect>
                      <a14:brightnessContrast bright="-20000"/>
                    </a14:imgEffect>
                  </a14:imgLayer>
                </a14:imgProps>
              </a:ext>
              <a:ext uri="{28A0092B-C50C-407E-A947-70E740481C1C}">
                <a14:useLocalDpi xmlns:a14="http://schemas.microsoft.com/office/drawing/2010/main" val="0"/>
              </a:ext>
            </a:extLst>
          </a:blip>
          <a:srcRect l="-16" r="58445"/>
          <a:stretch/>
        </p:blipFill>
        <p:spPr>
          <a:xfrm>
            <a:off x="0" y="0"/>
            <a:ext cx="5066464" cy="6858000"/>
          </a:xfrm>
          <a:prstGeom prst="rect">
            <a:avLst/>
          </a:prstGeom>
        </p:spPr>
      </p:pic>
      <p:grpSp>
        <p:nvGrpSpPr>
          <p:cNvPr id="15" name="Group 14">
            <a:extLst>
              <a:ext uri="{FF2B5EF4-FFF2-40B4-BE49-F238E27FC236}">
                <a16:creationId xmlns:a16="http://schemas.microsoft.com/office/drawing/2014/main" id="{E0868280-9A77-3EBA-3419-F133E0FF62DC}"/>
              </a:ext>
            </a:extLst>
          </p:cNvPr>
          <p:cNvGrpSpPr/>
          <p:nvPr/>
        </p:nvGrpSpPr>
        <p:grpSpPr>
          <a:xfrm>
            <a:off x="545586" y="1951672"/>
            <a:ext cx="3777672" cy="3508653"/>
            <a:chOff x="471055" y="1127051"/>
            <a:chExt cx="3777672" cy="3508653"/>
          </a:xfrm>
        </p:grpSpPr>
        <p:sp>
          <p:nvSpPr>
            <p:cNvPr id="12" name="TextBox 11">
              <a:extLst>
                <a:ext uri="{FF2B5EF4-FFF2-40B4-BE49-F238E27FC236}">
                  <a16:creationId xmlns:a16="http://schemas.microsoft.com/office/drawing/2014/main" id="{972CAE23-32CF-FC3F-687E-46A9A9831246}"/>
                </a:ext>
              </a:extLst>
            </p:cNvPr>
            <p:cNvSpPr txBox="1"/>
            <p:nvPr/>
          </p:nvSpPr>
          <p:spPr>
            <a:xfrm>
              <a:off x="471055" y="1127051"/>
              <a:ext cx="3777672" cy="707886"/>
            </a:xfrm>
            <a:prstGeom prst="rect">
              <a:avLst/>
            </a:prstGeom>
            <a:noFill/>
          </p:spPr>
          <p:txBody>
            <a:bodyPr wrap="square" rtlCol="0">
              <a:spAutoFit/>
            </a:bodyPr>
            <a:lstStyle/>
            <a:p>
              <a:r>
                <a:rPr lang="en-US" sz="2000" b="1" dirty="0">
                  <a:latin typeface="Aptos Light" panose="020B0004020202020204" pitchFamily="34" charset="0"/>
                </a:rPr>
                <a:t>Cyclistic bike-share analysis </a:t>
              </a:r>
            </a:p>
            <a:p>
              <a:r>
                <a:rPr lang="en-US" sz="2000" b="1" dirty="0">
                  <a:latin typeface="Aptos Light" panose="020B0004020202020204" pitchFamily="34" charset="0"/>
                </a:rPr>
                <a:t>Year 2023</a:t>
              </a:r>
            </a:p>
          </p:txBody>
        </p:sp>
        <p:sp>
          <p:nvSpPr>
            <p:cNvPr id="13" name="TextBox 12">
              <a:extLst>
                <a:ext uri="{FF2B5EF4-FFF2-40B4-BE49-F238E27FC236}">
                  <a16:creationId xmlns:a16="http://schemas.microsoft.com/office/drawing/2014/main" id="{FEE35A3B-EE6C-EDC5-C9FA-E8C8317081DF}"/>
                </a:ext>
              </a:extLst>
            </p:cNvPr>
            <p:cNvSpPr txBox="1"/>
            <p:nvPr/>
          </p:nvSpPr>
          <p:spPr>
            <a:xfrm>
              <a:off x="471055" y="1773382"/>
              <a:ext cx="3168072" cy="2862322"/>
            </a:xfrm>
            <a:prstGeom prst="rect">
              <a:avLst/>
            </a:prstGeom>
            <a:noFill/>
          </p:spPr>
          <p:txBody>
            <a:bodyPr wrap="square" rtlCol="0">
              <a:spAutoFit/>
            </a:bodyPr>
            <a:lstStyle/>
            <a:p>
              <a:r>
                <a:rPr lang="en-US" dirty="0"/>
                <a:t>Comprehensive insight into consumer behaviors post the previous year's closure, focusing on the habits displayed by both members and casual riders. Analyzing these habits enables us to tailor marketing strategies towards enhancing the overall consumer experience.</a:t>
              </a:r>
              <a:endParaRPr lang="en-US" dirty="0">
                <a:latin typeface="Aptos Light" panose="020B0004020202020204" pitchFamily="34" charset="0"/>
              </a:endParaRPr>
            </a:p>
          </p:txBody>
        </p:sp>
      </p:grpSp>
    </p:spTree>
    <p:extLst>
      <p:ext uri="{BB962C8B-B14F-4D97-AF65-F5344CB8AC3E}">
        <p14:creationId xmlns:p14="http://schemas.microsoft.com/office/powerpoint/2010/main" val="122683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3" name="Picture 2" descr="A screen shot of a graph&#10;&#10;Description automatically generated">
            <a:extLst>
              <a:ext uri="{FF2B5EF4-FFF2-40B4-BE49-F238E27FC236}">
                <a16:creationId xmlns:a16="http://schemas.microsoft.com/office/drawing/2014/main" id="{1D46B996-8F0C-6D3C-9682-BDEF73B44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69"/>
            <a:ext cx="12192000" cy="6846462"/>
          </a:xfrm>
          <a:prstGeom prst="rect">
            <a:avLst/>
          </a:prstGeom>
        </p:spPr>
      </p:pic>
      <p:sp>
        <p:nvSpPr>
          <p:cNvPr id="2" name="TextBox 1">
            <a:extLst>
              <a:ext uri="{FF2B5EF4-FFF2-40B4-BE49-F238E27FC236}">
                <a16:creationId xmlns:a16="http://schemas.microsoft.com/office/drawing/2014/main" id="{DD03908F-B0BC-BC22-CB61-9D1C6EFA2628}"/>
              </a:ext>
            </a:extLst>
          </p:cNvPr>
          <p:cNvSpPr txBox="1"/>
          <p:nvPr/>
        </p:nvSpPr>
        <p:spPr>
          <a:xfrm>
            <a:off x="230736" y="290557"/>
            <a:ext cx="5136023" cy="8125301"/>
          </a:xfrm>
          <a:prstGeom prst="rect">
            <a:avLst/>
          </a:prstGeom>
          <a:noFill/>
        </p:spPr>
        <p:txBody>
          <a:bodyPr wrap="square" rtlCol="0" anchor="t">
            <a:spAutoFit/>
          </a:bodyPr>
          <a:lstStyle/>
          <a:p>
            <a:r>
              <a:rPr lang="en-US" dirty="0"/>
              <a:t>Monthly analysis for the year 2024</a:t>
            </a:r>
          </a:p>
          <a:p>
            <a:endParaRPr lang="en-US" dirty="0"/>
          </a:p>
          <a:p>
            <a:pPr marL="285750" indent="-285750">
              <a:buClr>
                <a:schemeClr val="tx1"/>
              </a:buClr>
              <a:buFont typeface="Arial" panose="020B0604020202020204" pitchFamily="34" charset="0"/>
              <a:buChar char="•"/>
            </a:pPr>
            <a:r>
              <a:rPr lang="en-US" dirty="0"/>
              <a:t>The usage of classic bikes reaches its peak during the warmer summer months.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r>
              <a:rPr lang="en-US" dirty="0"/>
              <a:t>Electric bikes emerge as the preferred mode of transportation, with classic bikes gaining traction in the later months.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671632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3" name="Picture 2" descr="A screen shot of a graph&#10;&#10;Description automatically generated">
            <a:extLst>
              <a:ext uri="{FF2B5EF4-FFF2-40B4-BE49-F238E27FC236}">
                <a16:creationId xmlns:a16="http://schemas.microsoft.com/office/drawing/2014/main" id="{49689FAF-7FE4-537B-E16A-A608AF8ACE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974676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3" name="Picture 2" descr="A screenshot of a graph&#10;&#10;Description automatically generated">
            <a:extLst>
              <a:ext uri="{FF2B5EF4-FFF2-40B4-BE49-F238E27FC236}">
                <a16:creationId xmlns:a16="http://schemas.microsoft.com/office/drawing/2014/main" id="{A880969E-0F01-E214-499D-E0FAEC0F0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21" y="0"/>
            <a:ext cx="12251821" cy="6858000"/>
          </a:xfrm>
          <a:prstGeom prst="rect">
            <a:avLst/>
          </a:prstGeom>
        </p:spPr>
      </p:pic>
      <p:sp>
        <p:nvSpPr>
          <p:cNvPr id="2" name="TextBox 1">
            <a:extLst>
              <a:ext uri="{FF2B5EF4-FFF2-40B4-BE49-F238E27FC236}">
                <a16:creationId xmlns:a16="http://schemas.microsoft.com/office/drawing/2014/main" id="{2F690812-250F-4B99-811C-CCA19D794BC8}"/>
              </a:ext>
            </a:extLst>
          </p:cNvPr>
          <p:cNvSpPr txBox="1"/>
          <p:nvPr/>
        </p:nvSpPr>
        <p:spPr>
          <a:xfrm>
            <a:off x="162370" y="289679"/>
            <a:ext cx="5042019" cy="7848302"/>
          </a:xfrm>
          <a:prstGeom prst="rect">
            <a:avLst/>
          </a:prstGeom>
          <a:noFill/>
        </p:spPr>
        <p:txBody>
          <a:bodyPr wrap="square" rtlCol="0">
            <a:spAutoFit/>
          </a:bodyPr>
          <a:lstStyle/>
          <a:p>
            <a:r>
              <a:rPr lang="en-US" dirty="0"/>
              <a:t>Analysis of members and casual riders in the year 2023</a:t>
            </a:r>
          </a:p>
          <a:p>
            <a:endParaRPr lang="en-US" dirty="0"/>
          </a:p>
          <a:p>
            <a:pPr marL="285750" indent="-285750">
              <a:buFont typeface="Arial" panose="020B0604020202020204" pitchFamily="34" charset="0"/>
              <a:buChar char="•"/>
            </a:pPr>
            <a:r>
              <a:rPr lang="en-US" dirty="0"/>
              <a:t>Both columns for members show an approximate increase of 1 million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830313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3" name="Picture 2" descr="A graph on a screen&#10;&#10;Description automatically generated">
            <a:extLst>
              <a:ext uri="{FF2B5EF4-FFF2-40B4-BE49-F238E27FC236}">
                <a16:creationId xmlns:a16="http://schemas.microsoft.com/office/drawing/2014/main" id="{5285DAF9-DAF5-4BA5-3164-2C877EF8C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5" y="-59821"/>
            <a:ext cx="12261536" cy="6917821"/>
          </a:xfrm>
          <a:prstGeom prst="rect">
            <a:avLst/>
          </a:prstGeom>
        </p:spPr>
      </p:pic>
      <p:sp>
        <p:nvSpPr>
          <p:cNvPr id="2" name="TextBox 1">
            <a:extLst>
              <a:ext uri="{FF2B5EF4-FFF2-40B4-BE49-F238E27FC236}">
                <a16:creationId xmlns:a16="http://schemas.microsoft.com/office/drawing/2014/main" id="{57693EE6-22F8-38BF-EC84-6EB114D74132}"/>
              </a:ext>
            </a:extLst>
          </p:cNvPr>
          <p:cNvSpPr txBox="1"/>
          <p:nvPr/>
        </p:nvSpPr>
        <p:spPr>
          <a:xfrm>
            <a:off x="162370" y="289679"/>
            <a:ext cx="5042019" cy="6463308"/>
          </a:xfrm>
          <a:prstGeom prst="rect">
            <a:avLst/>
          </a:prstGeom>
          <a:noFill/>
        </p:spPr>
        <p:txBody>
          <a:bodyPr wrap="square" rtlCol="0">
            <a:spAutoFit/>
          </a:bodyPr>
          <a:lstStyle/>
          <a:p>
            <a:r>
              <a:rPr lang="en-US" dirty="0"/>
              <a:t>Analysis of members and casual riders by month in the year 2023</a:t>
            </a:r>
          </a:p>
          <a:p>
            <a:endParaRPr lang="en-US" dirty="0"/>
          </a:p>
          <a:p>
            <a:pPr marL="285750" indent="-285750">
              <a:buFont typeface="Arial" panose="020B0604020202020204" pitchFamily="34" charset="0"/>
              <a:buChar char="•"/>
            </a:pPr>
            <a:r>
              <a:rPr lang="en-US" dirty="0"/>
              <a:t>Each line reflects the other; we should concentrate on increasing our casual share to align with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Discounts should be offered to casual riders during the winter months to encourage riding.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618599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3" name="Picture 2" descr="A graph on a screen&#10;&#10;Description automatically generated">
            <a:extLst>
              <a:ext uri="{FF2B5EF4-FFF2-40B4-BE49-F238E27FC236}">
                <a16:creationId xmlns:a16="http://schemas.microsoft.com/office/drawing/2014/main" id="{1AA8FD79-CCD1-31D3-D299-D55C68478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9" y="-59821"/>
            <a:ext cx="12187700" cy="6917821"/>
          </a:xfrm>
          <a:prstGeom prst="rect">
            <a:avLst/>
          </a:prstGeom>
        </p:spPr>
      </p:pic>
      <p:sp>
        <p:nvSpPr>
          <p:cNvPr id="2" name="TextBox 1">
            <a:extLst>
              <a:ext uri="{FF2B5EF4-FFF2-40B4-BE49-F238E27FC236}">
                <a16:creationId xmlns:a16="http://schemas.microsoft.com/office/drawing/2014/main" id="{B7D6DCF8-2910-B140-AA34-AF7B5BCB4C39}"/>
              </a:ext>
            </a:extLst>
          </p:cNvPr>
          <p:cNvSpPr txBox="1"/>
          <p:nvPr/>
        </p:nvSpPr>
        <p:spPr>
          <a:xfrm>
            <a:off x="162370" y="289679"/>
            <a:ext cx="5042019" cy="6186309"/>
          </a:xfrm>
          <a:prstGeom prst="rect">
            <a:avLst/>
          </a:prstGeom>
          <a:noFill/>
        </p:spPr>
        <p:txBody>
          <a:bodyPr wrap="square" rtlCol="0">
            <a:spAutoFit/>
          </a:bodyPr>
          <a:lstStyle/>
          <a:p>
            <a:r>
              <a:rPr lang="en-US" dirty="0"/>
              <a:t>Analysis of classic and electric bike usage by month in the year 2023</a:t>
            </a:r>
          </a:p>
          <a:p>
            <a:endParaRPr lang="en-US" dirty="0"/>
          </a:p>
          <a:p>
            <a:pPr marL="285750" indent="-285750">
              <a:buFont typeface="Arial" panose="020B0604020202020204" pitchFamily="34" charset="0"/>
              <a:buChar char="•"/>
            </a:pPr>
            <a:r>
              <a:rPr lang="en-US" dirty="0"/>
              <a:t>Classic bikes only overtake electric bikes in the cool fall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June-July is the preference change, marketing should reflect this.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13526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pic>
        <p:nvPicPr>
          <p:cNvPr id="3" name="Picture 2" descr="A graph on a screen&#10;&#10;Description automatically generated">
            <a:extLst>
              <a:ext uri="{FF2B5EF4-FFF2-40B4-BE49-F238E27FC236}">
                <a16:creationId xmlns:a16="http://schemas.microsoft.com/office/drawing/2014/main" id="{77366FBB-1B6D-C805-7F75-8A02968BDF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 y="0"/>
            <a:ext cx="12177757" cy="6858000"/>
          </a:xfrm>
          <a:prstGeom prst="rect">
            <a:avLst/>
          </a:prstGeom>
        </p:spPr>
      </p:pic>
      <p:sp>
        <p:nvSpPr>
          <p:cNvPr id="2" name="TextBox 1">
            <a:extLst>
              <a:ext uri="{FF2B5EF4-FFF2-40B4-BE49-F238E27FC236}">
                <a16:creationId xmlns:a16="http://schemas.microsoft.com/office/drawing/2014/main" id="{147963DF-C8ED-1DD7-2785-640B7B60FBC3}"/>
              </a:ext>
            </a:extLst>
          </p:cNvPr>
          <p:cNvSpPr txBox="1"/>
          <p:nvPr/>
        </p:nvSpPr>
        <p:spPr>
          <a:xfrm>
            <a:off x="162370" y="289679"/>
            <a:ext cx="5042019" cy="6463308"/>
          </a:xfrm>
          <a:prstGeom prst="rect">
            <a:avLst/>
          </a:prstGeom>
          <a:noFill/>
        </p:spPr>
        <p:txBody>
          <a:bodyPr wrap="square" rtlCol="0">
            <a:spAutoFit/>
          </a:bodyPr>
          <a:lstStyle/>
          <a:p>
            <a:r>
              <a:rPr lang="en-US" dirty="0"/>
              <a:t>Analysis of ride lengths in the year 2023</a:t>
            </a:r>
          </a:p>
          <a:p>
            <a:endParaRPr lang="en-US" dirty="0"/>
          </a:p>
          <a:p>
            <a:pPr marL="285750" indent="-285750">
              <a:buFont typeface="Arial" panose="020B0604020202020204" pitchFamily="34" charset="0"/>
              <a:buChar char="•"/>
            </a:pPr>
            <a:r>
              <a:rPr lang="en-US" dirty="0"/>
              <a:t>75% of rides last less than 1 hour.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rides typically last for approximately 5 minutes.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Classic bikes are typically utilized for longer rides.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625809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12" name="Picture 11" descr="A city street with a sign and buildings&#10;&#10;Description automatically generated">
            <a:extLst>
              <a:ext uri="{FF2B5EF4-FFF2-40B4-BE49-F238E27FC236}">
                <a16:creationId xmlns:a16="http://schemas.microsoft.com/office/drawing/2014/main" id="{663F1E3B-E757-2DF0-F676-7B8A60258449}"/>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49" y="0"/>
            <a:ext cx="12187701" cy="6858000"/>
          </a:xfrm>
          <a:prstGeom prst="rect">
            <a:avLst/>
          </a:prstGeom>
        </p:spPr>
      </p:pic>
      <p:sp>
        <p:nvSpPr>
          <p:cNvPr id="2" name="TextBox 1">
            <a:extLst>
              <a:ext uri="{FF2B5EF4-FFF2-40B4-BE49-F238E27FC236}">
                <a16:creationId xmlns:a16="http://schemas.microsoft.com/office/drawing/2014/main" id="{15980643-4E25-07F9-6313-CA4604B5A3A7}"/>
              </a:ext>
            </a:extLst>
          </p:cNvPr>
          <p:cNvSpPr txBox="1"/>
          <p:nvPr/>
        </p:nvSpPr>
        <p:spPr>
          <a:xfrm>
            <a:off x="709301" y="401652"/>
            <a:ext cx="10588239" cy="1938992"/>
          </a:xfrm>
          <a:prstGeom prst="rect">
            <a:avLst/>
          </a:prstGeom>
          <a:noFill/>
        </p:spPr>
        <p:txBody>
          <a:bodyPr wrap="square" rtlCol="0">
            <a:spAutoFit/>
          </a:bodyPr>
          <a:lstStyle/>
          <a:p>
            <a:pPr algn="ctr"/>
            <a:r>
              <a:rPr lang="en-US" sz="4000" dirty="0"/>
              <a:t>The following two slides are hypothetical. This was done to express more data and practice presentation ideas. </a:t>
            </a:r>
          </a:p>
        </p:txBody>
      </p:sp>
    </p:spTree>
    <p:extLst>
      <p:ext uri="{BB962C8B-B14F-4D97-AF65-F5344CB8AC3E}">
        <p14:creationId xmlns:p14="http://schemas.microsoft.com/office/powerpoint/2010/main" val="28918867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5581</TotalTime>
  <Words>331</Words>
  <Application>Microsoft Office PowerPoint</Application>
  <PresentationFormat>Widescreen</PresentationFormat>
  <Paragraphs>140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Aptos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Perrin</dc:creator>
  <cp:lastModifiedBy>Matt Perrin</cp:lastModifiedBy>
  <cp:revision>28</cp:revision>
  <dcterms:created xsi:type="dcterms:W3CDTF">2024-03-01T21:44:25Z</dcterms:created>
  <dcterms:modified xsi:type="dcterms:W3CDTF">2024-06-12T01:20:55Z</dcterms:modified>
</cp:coreProperties>
</file>